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377" r:id="rId2"/>
    <p:sldId id="267" r:id="rId3"/>
    <p:sldId id="3378" r:id="rId4"/>
    <p:sldId id="271" r:id="rId5"/>
    <p:sldId id="266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Fell" initials="DF" lastIdx="6" clrIdx="0">
    <p:extLst>
      <p:ext uri="{19B8F6BF-5375-455C-9EA6-DF929625EA0E}">
        <p15:presenceInfo xmlns:p15="http://schemas.microsoft.com/office/powerpoint/2012/main" userId="S::dsfell@chiefoutsidersllc.onmicrosoft.com::62427d02-4da8-4ef7-ad53-a578580ec5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24"/>
    <a:srgbClr val="008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8" autoAdjust="0"/>
    <p:restoredTop sz="94694"/>
  </p:normalViewPr>
  <p:slideViewPr>
    <p:cSldViewPr snapToGrid="0" snapToObjects="1" showGuides="1">
      <p:cViewPr varScale="1">
        <p:scale>
          <a:sx n="95" d="100"/>
          <a:sy n="95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2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GROWTH</a:t>
            </a:r>
            <a:r>
              <a:rPr lang="en-US" baseline="0" dirty="0"/>
              <a:t> and DIGITAL MATURITY PERFORMANCE MAP</a:t>
            </a:r>
            <a:endParaRPr lang="en-US" dirty="0"/>
          </a:p>
        </c:rich>
      </c:tx>
      <c:layout>
        <c:manualLayout>
          <c:xMode val="edge"/>
          <c:yMode val="edge"/>
          <c:x val="0.19164443897637798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9C-40C9-AB8E-86649B624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206880"/>
        <c:axId val="1927194400"/>
      </c:scatterChart>
      <c:valAx>
        <c:axId val="1927206880"/>
        <c:scaling>
          <c:orientation val="minMax"/>
          <c:max val="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DIGITAL</a:t>
                </a:r>
                <a:r>
                  <a:rPr lang="en-US" baseline="0" dirty="0"/>
                  <a:t> MATURITY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194400"/>
        <c:crosses val="autoZero"/>
        <c:crossBetween val="midCat"/>
        <c:majorUnit val="1"/>
      </c:valAx>
      <c:valAx>
        <c:axId val="192719440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BUSINESS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20688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 and Digital Maturity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931221872096142E-2"/>
          <c:y val="0.108978823208283"/>
          <c:w val="0.92483587465247741"/>
          <c:h val="0.733758794373898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Programs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Sheet1!$A$2:$A$15</c:f>
              <c:numCache>
                <c:formatCode>General</c:formatCode>
                <c:ptCount val="14"/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DC-4893-95E2-271CDB5E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727232"/>
        <c:axId val="139319168"/>
      </c:scatterChart>
      <c:valAx>
        <c:axId val="139727232"/>
        <c:scaling>
          <c:orientation val="minMax"/>
          <c:max val="15"/>
          <c:min val="1"/>
        </c:scaling>
        <c:delete val="0"/>
        <c:axPos val="b"/>
        <c:numFmt formatCode="General" sourceLinked="0"/>
        <c:majorTickMark val="out"/>
        <c:minorTickMark val="none"/>
        <c:tickLblPos val="nextTo"/>
        <c:crossAx val="139319168"/>
        <c:crosses val="autoZero"/>
        <c:crossBetween val="midCat"/>
        <c:majorUnit val="1"/>
      </c:valAx>
      <c:valAx>
        <c:axId val="139319168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crossAx val="139727232"/>
        <c:crosses val="autoZero"/>
        <c:crossBetween val="midCat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0.06706</cdr:x>
      <cdr:y>0.5354</cdr:y>
    </cdr:from>
    <cdr:to>
      <cdr:x>0.51149</cdr:x>
      <cdr:y>0.83016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7CD394D-6040-4D66-908B-30F26E1A7C9D}"/>
            </a:ext>
          </a:extLst>
        </cdr:cNvPr>
        <cdr:cNvSpPr/>
      </cdr:nvSpPr>
      <cdr:spPr>
        <a:xfrm xmlns:a="http://schemas.openxmlformats.org/drawingml/2006/main">
          <a:off x="555013" y="2291000"/>
          <a:ext cx="3678440" cy="12612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0.06808</cdr:x>
      <cdr:y>0.12016</cdr:y>
    </cdr:from>
    <cdr:to>
      <cdr:x>0.51149</cdr:x>
      <cdr:y>0.50863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6EB7EBD-7FE5-4E2C-8E7F-4BE59396F4FC}"/>
            </a:ext>
          </a:extLst>
        </cdr:cNvPr>
        <cdr:cNvSpPr/>
      </cdr:nvSpPr>
      <cdr:spPr>
        <a:xfrm xmlns:a="http://schemas.openxmlformats.org/drawingml/2006/main">
          <a:off x="563480" y="514169"/>
          <a:ext cx="3669973" cy="16622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0.60365</cdr:x>
      <cdr:y>0.5365</cdr:y>
    </cdr:from>
    <cdr:to>
      <cdr:x>0.97815</cdr:x>
      <cdr:y>0.84203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9167976-A5F8-44B1-8242-7EF127D346CF}"/>
            </a:ext>
          </a:extLst>
        </cdr:cNvPr>
        <cdr:cNvSpPr/>
      </cdr:nvSpPr>
      <cdr:spPr>
        <a:xfrm xmlns:a="http://schemas.openxmlformats.org/drawingml/2006/main">
          <a:off x="4996270" y="2295708"/>
          <a:ext cx="3099560" cy="1307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B297EB-C30A-7148-9A8C-35309230EFCE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39276A5-D14A-1A40-88A0-363D8C7C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title and why this webinar is </a:t>
            </a:r>
            <a:r>
              <a:rPr lang="en-US" u="sng" dirty="0"/>
              <a:t>not</a:t>
            </a:r>
            <a:r>
              <a:rPr lang="en-US" dirty="0"/>
              <a:t> titled “digital transformation.”</a:t>
            </a:r>
          </a:p>
          <a:p>
            <a:endParaRPr lang="en-US" dirty="0"/>
          </a:p>
          <a:p>
            <a:r>
              <a:rPr lang="en-US" dirty="0"/>
              <a:t>Maybe reference previous panel experience…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276A5-D14A-1A40-88A0-363D8C7C2B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5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introduce a brief offline survey.</a:t>
            </a:r>
          </a:p>
          <a:p>
            <a:endParaRPr lang="en-US" dirty="0"/>
          </a:p>
          <a:p>
            <a:r>
              <a:rPr lang="en-US" dirty="0"/>
              <a:t>You will receive a copy of this assessment after the session, and you’ll be able to ask for help in interpreting the data, too.</a:t>
            </a:r>
          </a:p>
          <a:p>
            <a:endParaRPr lang="en-US" dirty="0"/>
          </a:p>
          <a:p>
            <a:r>
              <a:rPr lang="en-US" dirty="0"/>
              <a:t>When we send you the actual self-assessment you’ll be able to quickly sum up the points for each category (3 points per question, up to 15 for each category).</a:t>
            </a:r>
          </a:p>
          <a:p>
            <a:endParaRPr lang="en-US" dirty="0"/>
          </a:p>
          <a:p>
            <a:r>
              <a:rPr lang="en-US" dirty="0"/>
              <a:t>Then, you’ll be able to plot your scores on the next page…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276A5-D14A-1A40-88A0-363D8C7C2B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4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introduce a brief offline survey.</a:t>
            </a:r>
          </a:p>
          <a:p>
            <a:endParaRPr lang="en-US" dirty="0"/>
          </a:p>
          <a:p>
            <a:r>
              <a:rPr lang="en-US" dirty="0"/>
              <a:t>You will receive a copy of this assessment after the session, and you’ll be able to ask for help in interpreting the data, too.</a:t>
            </a:r>
          </a:p>
          <a:p>
            <a:endParaRPr lang="en-US" dirty="0"/>
          </a:p>
          <a:p>
            <a:r>
              <a:rPr lang="en-US" dirty="0"/>
              <a:t>When we send you the actual self-assessment you’ll be able to quickly sum up the points for each category (3 points per question, up to 15 for each category).</a:t>
            </a:r>
          </a:p>
          <a:p>
            <a:endParaRPr lang="en-US" dirty="0"/>
          </a:p>
          <a:p>
            <a:r>
              <a:rPr lang="en-US" dirty="0"/>
              <a:t>Then, you’ll be able to plot your scores on the next page…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276A5-D14A-1A40-88A0-363D8C7C2B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does your performance fall?</a:t>
            </a:r>
          </a:p>
          <a:p>
            <a:endParaRPr lang="en-US" dirty="0"/>
          </a:p>
          <a:p>
            <a:r>
              <a:rPr lang="en-US" dirty="0"/>
              <a:t>It’s pretty rare to see businesses in the “Target Performance/High Growth” area.</a:t>
            </a:r>
          </a:p>
          <a:p>
            <a:endParaRPr lang="en-US" dirty="0"/>
          </a:p>
          <a:p>
            <a:r>
              <a:rPr lang="en-US" dirty="0"/>
              <a:t>Regardless of where you fall, I hope there is something of value for you in today’s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276A5-D14A-1A40-88A0-363D8C7C2B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276A5-D14A-1A40-88A0-363D8C7C2B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4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7E5A3-F755-AF4A-8D0F-D0C073FBD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070" y="5541401"/>
            <a:ext cx="3277643" cy="1169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151DB-6BFC-7142-BEEA-8BE9C2981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4740"/>
            <a:ext cx="12192000" cy="36590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7E1F0F-896A-7E45-8CFD-B209965C1EF1}"/>
              </a:ext>
            </a:extLst>
          </p:cNvPr>
          <p:cNvSpPr/>
          <p:nvPr userDrawn="1"/>
        </p:nvSpPr>
        <p:spPr>
          <a:xfrm>
            <a:off x="2133600" y="4693784"/>
            <a:ext cx="10058400" cy="688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24CDA-52F8-3A45-AF00-CDD2C6A9FC26}"/>
              </a:ext>
            </a:extLst>
          </p:cNvPr>
          <p:cNvSpPr/>
          <p:nvPr userDrawn="1"/>
        </p:nvSpPr>
        <p:spPr>
          <a:xfrm>
            <a:off x="7956332" y="1034740"/>
            <a:ext cx="4235668" cy="2394260"/>
          </a:xfrm>
          <a:prstGeom prst="rect">
            <a:avLst/>
          </a:prstGeom>
          <a:solidFill>
            <a:srgbClr val="F266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8ACA6-6254-EC41-ACEB-EAAFFB913551}"/>
              </a:ext>
            </a:extLst>
          </p:cNvPr>
          <p:cNvSpPr/>
          <p:nvPr userDrawn="1"/>
        </p:nvSpPr>
        <p:spPr>
          <a:xfrm>
            <a:off x="7956332" y="1"/>
            <a:ext cx="4235668" cy="1034740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ABA8C-A265-044B-90B3-B3E78C7E16CF}"/>
              </a:ext>
            </a:extLst>
          </p:cNvPr>
          <p:cNvSpPr/>
          <p:nvPr userDrawn="1"/>
        </p:nvSpPr>
        <p:spPr>
          <a:xfrm>
            <a:off x="0" y="1034739"/>
            <a:ext cx="2133600" cy="3659044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6584A-15CF-A94F-BEF6-290F35E5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02B41-5005-2C41-B677-88D370CD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AD29-966C-2144-B042-275951F3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F7D26E5-5826-B34E-910F-662FFED5E476}" type="datetimeFigureOut">
              <a:rPr lang="en-US" smtClean="0"/>
              <a:pPr/>
              <a:t>3/25/2021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ext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063F2-6678-CB42-BD7B-17EB01D6C5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4C015-30C5-1347-BF8A-3060F69E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851"/>
            <a:ext cx="10515600" cy="530808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77B9-A412-3748-B903-0CA3EB8B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7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Section 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D0565-7597-E946-A5AF-B4F0ECA1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291D-25C3-584A-A890-64165F41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rgbClr val="F26624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5E433-73C1-0748-A96D-43E37C1E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956"/>
            <a:ext cx="10515600" cy="530808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6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Section 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itting, umbrella, side&#10;&#10;Description automatically generated">
            <a:extLst>
              <a:ext uri="{FF2B5EF4-FFF2-40B4-BE49-F238E27FC236}">
                <a16:creationId xmlns:a16="http://schemas.microsoft.com/office/drawing/2014/main" id="{4C1CA4FF-404E-7D49-AC01-C1BF0FC81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291D-25C3-584A-A890-64165F41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5E433-73C1-0748-A96D-43E37C1E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956"/>
            <a:ext cx="10515600" cy="530808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19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building, sitting, pool&#10;&#10;Description automatically generated">
            <a:extLst>
              <a:ext uri="{FF2B5EF4-FFF2-40B4-BE49-F238E27FC236}">
                <a16:creationId xmlns:a16="http://schemas.microsoft.com/office/drawing/2014/main" id="{258EB1B4-1B58-5847-B260-308C39615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291D-25C3-584A-A890-64165F41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5E433-73C1-0748-A96D-43E37C1E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956"/>
            <a:ext cx="10515600" cy="530808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94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Section Title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F40283F-00A7-FE44-AE0B-8A1F3ED54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291D-25C3-584A-A890-64165F41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rgbClr val="F26624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5E433-73C1-0748-A96D-43E37C1E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956"/>
            <a:ext cx="10515600" cy="530808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08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Section Title Dott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F40283F-00A7-FE44-AE0B-8A1F3ED54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AF14A8-9CF1-8147-B0C9-963972692F15}"/>
              </a:ext>
            </a:extLst>
          </p:cNvPr>
          <p:cNvSpPr/>
          <p:nvPr userDrawn="1"/>
        </p:nvSpPr>
        <p:spPr>
          <a:xfrm>
            <a:off x="0" y="2432359"/>
            <a:ext cx="12192000" cy="207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291D-25C3-584A-A890-64165F41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rgbClr val="F26624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5E433-73C1-0748-A96D-43E37C1E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797"/>
            <a:ext cx="10515600" cy="5308088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46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531"/>
            <a:ext cx="12192000" cy="331471"/>
          </a:xfrm>
          <a:prstGeom prst="rect">
            <a:avLst/>
          </a:prstGeom>
        </p:spPr>
      </p:pic>
      <p:pic>
        <p:nvPicPr>
          <p:cNvPr id="7" name="Picture 6" descr="to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5" y="85259"/>
            <a:ext cx="11631897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65" y="1406769"/>
            <a:ext cx="11631897" cy="50589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9" y="6586528"/>
            <a:ext cx="526741" cy="271472"/>
          </a:xfrm>
        </p:spPr>
        <p:txBody>
          <a:bodyPr/>
          <a:lstStyle>
            <a:lvl1pPr>
              <a:defRPr b="0" i="0">
                <a:solidFill>
                  <a:schemeClr val="bg1">
                    <a:lumMod val="8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9F83D23D-E6B2-C941-A5E2-037881B446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0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C40ABBA5-1854-C148-BFEF-966211915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4739"/>
            <a:ext cx="12192000" cy="3659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7E5A3-F755-AF4A-8D0F-D0C073FBDF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070" y="5541401"/>
            <a:ext cx="3277643" cy="1169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7E1F0F-896A-7E45-8CFD-B209965C1EF1}"/>
              </a:ext>
            </a:extLst>
          </p:cNvPr>
          <p:cNvSpPr/>
          <p:nvPr userDrawn="1"/>
        </p:nvSpPr>
        <p:spPr>
          <a:xfrm>
            <a:off x="2133600" y="4693784"/>
            <a:ext cx="10058400" cy="688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24CDA-52F8-3A45-AF00-CDD2C6A9FC26}"/>
              </a:ext>
            </a:extLst>
          </p:cNvPr>
          <p:cNvSpPr/>
          <p:nvPr userDrawn="1"/>
        </p:nvSpPr>
        <p:spPr>
          <a:xfrm>
            <a:off x="0" y="1034740"/>
            <a:ext cx="4235668" cy="2394260"/>
          </a:xfrm>
          <a:prstGeom prst="rect">
            <a:avLst/>
          </a:prstGeom>
          <a:solidFill>
            <a:srgbClr val="F266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8ACA6-6254-EC41-ACEB-EAAFFB913551}"/>
              </a:ext>
            </a:extLst>
          </p:cNvPr>
          <p:cNvSpPr/>
          <p:nvPr userDrawn="1"/>
        </p:nvSpPr>
        <p:spPr>
          <a:xfrm>
            <a:off x="0" y="1"/>
            <a:ext cx="4235668" cy="1034740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ABA8C-A265-044B-90B3-B3E78C7E16CF}"/>
              </a:ext>
            </a:extLst>
          </p:cNvPr>
          <p:cNvSpPr/>
          <p:nvPr userDrawn="1"/>
        </p:nvSpPr>
        <p:spPr>
          <a:xfrm>
            <a:off x="10058400" y="1034739"/>
            <a:ext cx="2133600" cy="3659044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6584A-15CF-A94F-BEF6-290F35E5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02B41-5005-2C41-B677-88D370CD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AD29-966C-2144-B042-275951F3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F7D26E5-5826-B34E-910F-662FFED5E476}" type="datetimeFigureOut">
              <a:rPr lang="en-US" smtClean="0"/>
              <a:pPr/>
              <a:t>3/25/2021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9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B08BA0F3-E268-A24D-9CB7-CEB41F11D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"/>
          <a:stretch/>
        </p:blipFill>
        <p:spPr>
          <a:xfrm>
            <a:off x="2881" y="1034738"/>
            <a:ext cx="12186238" cy="3659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7E5A3-F755-AF4A-8D0F-D0C073FBDF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070" y="5541401"/>
            <a:ext cx="3277643" cy="1169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7E1F0F-896A-7E45-8CFD-B209965C1EF1}"/>
              </a:ext>
            </a:extLst>
          </p:cNvPr>
          <p:cNvSpPr/>
          <p:nvPr userDrawn="1"/>
        </p:nvSpPr>
        <p:spPr>
          <a:xfrm>
            <a:off x="2133600" y="4693784"/>
            <a:ext cx="10058400" cy="688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24CDA-52F8-3A45-AF00-CDD2C6A9FC26}"/>
              </a:ext>
            </a:extLst>
          </p:cNvPr>
          <p:cNvSpPr/>
          <p:nvPr userDrawn="1"/>
        </p:nvSpPr>
        <p:spPr>
          <a:xfrm>
            <a:off x="7956332" y="1034740"/>
            <a:ext cx="4235668" cy="2394260"/>
          </a:xfrm>
          <a:prstGeom prst="rect">
            <a:avLst/>
          </a:prstGeom>
          <a:solidFill>
            <a:srgbClr val="F266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8ACA6-6254-EC41-ACEB-EAAFFB913551}"/>
              </a:ext>
            </a:extLst>
          </p:cNvPr>
          <p:cNvSpPr/>
          <p:nvPr userDrawn="1"/>
        </p:nvSpPr>
        <p:spPr>
          <a:xfrm>
            <a:off x="7956332" y="1"/>
            <a:ext cx="4235668" cy="1034740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ABA8C-A265-044B-90B3-B3E78C7E16CF}"/>
              </a:ext>
            </a:extLst>
          </p:cNvPr>
          <p:cNvSpPr/>
          <p:nvPr userDrawn="1"/>
        </p:nvSpPr>
        <p:spPr>
          <a:xfrm>
            <a:off x="0" y="1034739"/>
            <a:ext cx="2133600" cy="3659044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6584A-15CF-A94F-BEF6-290F35E5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02B41-5005-2C41-B677-88D370CD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AD29-966C-2144-B042-275951F3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F7D26E5-5826-B34E-910F-662FFED5E476}" type="datetimeFigureOut">
              <a:rPr lang="en-US" smtClean="0"/>
              <a:pPr/>
              <a:t>3/25/2021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1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in a room&#10;&#10;Description automatically generated">
            <a:extLst>
              <a:ext uri="{FF2B5EF4-FFF2-40B4-BE49-F238E27FC236}">
                <a16:creationId xmlns:a16="http://schemas.microsoft.com/office/drawing/2014/main" id="{DE7B8F0E-2811-1E49-AFF3-E7C65FF2C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4739"/>
            <a:ext cx="12191999" cy="3659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7E5A3-F755-AF4A-8D0F-D0C073FBDF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070" y="5541401"/>
            <a:ext cx="3277643" cy="1169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7E1F0F-896A-7E45-8CFD-B209965C1EF1}"/>
              </a:ext>
            </a:extLst>
          </p:cNvPr>
          <p:cNvSpPr/>
          <p:nvPr userDrawn="1"/>
        </p:nvSpPr>
        <p:spPr>
          <a:xfrm>
            <a:off x="2133600" y="4693784"/>
            <a:ext cx="10058400" cy="688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24CDA-52F8-3A45-AF00-CDD2C6A9FC26}"/>
              </a:ext>
            </a:extLst>
          </p:cNvPr>
          <p:cNvSpPr/>
          <p:nvPr userDrawn="1"/>
        </p:nvSpPr>
        <p:spPr>
          <a:xfrm>
            <a:off x="7956332" y="1034740"/>
            <a:ext cx="4235668" cy="2394260"/>
          </a:xfrm>
          <a:prstGeom prst="rect">
            <a:avLst/>
          </a:prstGeom>
          <a:solidFill>
            <a:srgbClr val="F266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8ACA6-6254-EC41-ACEB-EAAFFB913551}"/>
              </a:ext>
            </a:extLst>
          </p:cNvPr>
          <p:cNvSpPr/>
          <p:nvPr userDrawn="1"/>
        </p:nvSpPr>
        <p:spPr>
          <a:xfrm>
            <a:off x="7956332" y="1"/>
            <a:ext cx="4235668" cy="1034740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ABA8C-A265-044B-90B3-B3E78C7E16CF}"/>
              </a:ext>
            </a:extLst>
          </p:cNvPr>
          <p:cNvSpPr/>
          <p:nvPr userDrawn="1"/>
        </p:nvSpPr>
        <p:spPr>
          <a:xfrm>
            <a:off x="0" y="1034739"/>
            <a:ext cx="2133600" cy="3659044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6584A-15CF-A94F-BEF6-290F35E5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02B41-5005-2C41-B677-88D370CD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AD29-966C-2144-B042-275951F3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F7D26E5-5826-B34E-910F-662FFED5E476}" type="datetimeFigureOut">
              <a:rPr lang="en-US" smtClean="0"/>
              <a:pPr/>
              <a:t>3/25/2021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F20B-B8C5-CB42-87FB-D475184D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7" y="418787"/>
            <a:ext cx="10515600" cy="1002502"/>
          </a:xfrm>
        </p:spPr>
        <p:txBody>
          <a:bodyPr/>
          <a:lstStyle>
            <a:lvl1pPr>
              <a:defRPr>
                <a:solidFill>
                  <a:srgbClr val="F26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4061-AAD2-284A-B055-5EF30C1A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777" y="161147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B5AA2-ADB5-504D-A5DC-396C2B4BC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8777" y="16114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ACE4F-A264-B644-AD2E-05A58E36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319C0-1B25-874A-B944-E4286E27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/>
          <a:p>
            <a:fld id="{6A520726-831A-C04C-8344-4010FB2B28B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8F80B-97FC-C945-BEC6-B308036AB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597" y="14600"/>
            <a:ext cx="1965561" cy="70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F0F5CE-94A7-2A42-9850-DABE1267F5D4}"/>
              </a:ext>
            </a:extLst>
          </p:cNvPr>
          <p:cNvSpPr/>
          <p:nvPr userDrawn="1"/>
        </p:nvSpPr>
        <p:spPr>
          <a:xfrm>
            <a:off x="0" y="0"/>
            <a:ext cx="9601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9C8F35-E82A-D043-A069-B0210B4370F9}"/>
              </a:ext>
            </a:extLst>
          </p:cNvPr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D26E5-5826-B34E-910F-662FFED5E476}" type="datetimeFigureOut">
              <a:rPr lang="en-US" b="0" i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3/25/2021</a:t>
            </a:fld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4061-AAD2-284A-B055-5EF30C1A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778" y="1611476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ACE4F-A264-B644-AD2E-05A58E36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319C0-1B25-874A-B944-E4286E27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/>
          <a:p>
            <a:fld id="{6A520726-831A-C04C-8344-4010FB2B28B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8F80B-97FC-C945-BEC6-B308036AB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597" y="14600"/>
            <a:ext cx="1965561" cy="70105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9C8F35-E82A-D043-A069-B0210B4370F9}"/>
              </a:ext>
            </a:extLst>
          </p:cNvPr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D26E5-5826-B34E-910F-662FFED5E476}" type="datetimeFigureOut">
              <a:rPr lang="en-US" b="0" i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3/25/2021</a:t>
            </a:fld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E856E5-480A-BA43-A3C5-E75AE66E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7" y="418787"/>
            <a:ext cx="10515600" cy="1002502"/>
          </a:xfrm>
        </p:spPr>
        <p:txBody>
          <a:bodyPr/>
          <a:lstStyle>
            <a:lvl1pPr>
              <a:defRPr>
                <a:solidFill>
                  <a:srgbClr val="F26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FC98B1-D712-104E-90B7-0410E7171BB5}"/>
              </a:ext>
            </a:extLst>
          </p:cNvPr>
          <p:cNvSpPr/>
          <p:nvPr userDrawn="1"/>
        </p:nvSpPr>
        <p:spPr>
          <a:xfrm>
            <a:off x="0" y="0"/>
            <a:ext cx="9601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2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Oran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4061-AAD2-284A-B055-5EF30C1A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778" y="1253331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ACE4F-A264-B644-AD2E-05A58E36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319C0-1B25-874A-B944-E4286E27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/>
          <a:p>
            <a:fld id="{6A520726-831A-C04C-8344-4010FB2B28B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8F80B-97FC-C945-BEC6-B308036AB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597" y="14600"/>
            <a:ext cx="1965561" cy="70105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9C8F35-E82A-D043-A069-B0210B4370F9}"/>
              </a:ext>
            </a:extLst>
          </p:cNvPr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D26E5-5826-B34E-910F-662FFED5E476}" type="datetimeFigureOut">
              <a:rPr lang="en-US" b="0" i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3/25/2021</a:t>
            </a:fld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04192-9B77-C846-A905-0C91E7F7E67F}"/>
              </a:ext>
            </a:extLst>
          </p:cNvPr>
          <p:cNvSpPr/>
          <p:nvPr userDrawn="1"/>
        </p:nvSpPr>
        <p:spPr>
          <a:xfrm>
            <a:off x="-1" y="-313"/>
            <a:ext cx="9420225" cy="1034740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E856E5-480A-BA43-A3C5-E75AE66E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7" y="31925"/>
            <a:ext cx="10515600" cy="10025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18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Oran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ACE4F-A264-B644-AD2E-05A58E36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319C0-1B25-874A-B944-E4286E27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/>
          <a:p>
            <a:fld id="{6A520726-831A-C04C-8344-4010FB2B28B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8F80B-97FC-C945-BEC6-B308036AB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597" y="14600"/>
            <a:ext cx="1965561" cy="70105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9C8F35-E82A-D043-A069-B0210B4370F9}"/>
              </a:ext>
            </a:extLst>
          </p:cNvPr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7D26E5-5826-B34E-910F-662FFED5E476}" type="datetimeFigureOut">
              <a:rPr lang="en-US" b="0" i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3/25/2021</a:t>
            </a:fld>
            <a:endParaRPr lang="en-US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04192-9B77-C846-A905-0C91E7F7E67F}"/>
              </a:ext>
            </a:extLst>
          </p:cNvPr>
          <p:cNvSpPr/>
          <p:nvPr userDrawn="1"/>
        </p:nvSpPr>
        <p:spPr>
          <a:xfrm>
            <a:off x="394777" y="1467331"/>
            <a:ext cx="11797223" cy="3712117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E856E5-480A-BA43-A3C5-E75AE66E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7" y="302902"/>
            <a:ext cx="9358823" cy="1002502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26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4061-AAD2-284A-B055-5EF30C1A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53" y="1678552"/>
            <a:ext cx="9101647" cy="31402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CE9D1-C5E5-084A-9B3F-E142DC1B8F58}"/>
              </a:ext>
            </a:extLst>
          </p:cNvPr>
          <p:cNvSpPr/>
          <p:nvPr userDrawn="1"/>
        </p:nvSpPr>
        <p:spPr>
          <a:xfrm>
            <a:off x="9753600" y="1467330"/>
            <a:ext cx="2438400" cy="3712117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D6C1BD-B1AE-454C-BD88-3EA531B7B895}"/>
              </a:ext>
            </a:extLst>
          </p:cNvPr>
          <p:cNvSpPr/>
          <p:nvPr userDrawn="1"/>
        </p:nvSpPr>
        <p:spPr>
          <a:xfrm>
            <a:off x="9753600" y="5179447"/>
            <a:ext cx="2438400" cy="502054"/>
          </a:xfrm>
          <a:prstGeom prst="rect">
            <a:avLst/>
          </a:prstGeom>
          <a:solidFill>
            <a:srgbClr val="F266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4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Text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063F2-6678-CB42-BD7B-17EB01D6C5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6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4C015-30C5-1347-BF8A-3060F69E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851"/>
            <a:ext cx="10515600" cy="530808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77B9-A412-3748-B903-0CA3EB8B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F8B02-F682-3A43-8A07-800A433F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39AD-B530-6044-815F-12C8B9ED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8C37-1AF8-1F44-8CDD-1A9A6F4EE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F7D26E5-5826-B34E-910F-662FFED5E476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8DAF7-2C8E-FD49-A3AC-68206C6D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4AA41-C5F1-2F48-9414-8DBC9E39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A520726-831A-C04C-8344-4010FB2B2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2" r:id="rId5"/>
    <p:sldLayoutId id="2147483656" r:id="rId6"/>
    <p:sldLayoutId id="2147483664" r:id="rId7"/>
    <p:sldLayoutId id="2147483665" r:id="rId8"/>
    <p:sldLayoutId id="2147483654" r:id="rId9"/>
    <p:sldLayoutId id="2147483663" r:id="rId10"/>
    <p:sldLayoutId id="2147483655" r:id="rId11"/>
    <p:sldLayoutId id="2147483662" r:id="rId12"/>
    <p:sldLayoutId id="2147483661" r:id="rId13"/>
    <p:sldLayoutId id="2147483660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iefoutsiders.com/profile/mark-coronna" TargetMode="External"/><Relationship Id="rId3" Type="http://schemas.openxmlformats.org/officeDocument/2006/relationships/hyperlink" Target="https://contact.chiefoutsiders.com/digital-growth-imperative-ebook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practicalcmo.com/" TargetMode="External"/><Relationship Id="rId5" Type="http://schemas.openxmlformats.org/officeDocument/2006/relationships/hyperlink" Target="https://www.chiefoutsiders.com/blog/not-too-late-to-act-digital?utm_content=129765893&amp;utm_medium=social&amp;utm_source=linkedin&amp;hss_channel=lcp-360894" TargetMode="External"/><Relationship Id="rId10" Type="http://schemas.openxmlformats.org/officeDocument/2006/relationships/hyperlink" Target="https://www.linkedin.com/in/markcoronna/" TargetMode="External"/><Relationship Id="rId4" Type="http://schemas.openxmlformats.org/officeDocument/2006/relationships/hyperlink" Target="https://contact.chiefoutsiders.com/improving-lead-gen-ebook" TargetMode="External"/><Relationship Id="rId9" Type="http://schemas.openxmlformats.org/officeDocument/2006/relationships/hyperlink" Target="mailto:mcoronna@chiefoutside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715247" y="1997890"/>
            <a:ext cx="9179859" cy="2387600"/>
          </a:xfrm>
        </p:spPr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br>
              <a:rPr lang="en-US" dirty="0"/>
            </a:br>
            <a:r>
              <a:rPr lang="en-US" sz="4000" dirty="0"/>
              <a:t>Digitally-Enabled Business Transformation: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Self-Assessment of Growth and Digital Maturity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baseline="30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667000" y="4635188"/>
            <a:ext cx="6858000" cy="19921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25, 2021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Coronna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Area Managing Partner &amp; CMO</a:t>
            </a:r>
          </a:p>
        </p:txBody>
      </p:sp>
    </p:spTree>
    <p:extLst>
      <p:ext uri="{BB962C8B-B14F-4D97-AF65-F5344CB8AC3E}">
        <p14:creationId xmlns:p14="http://schemas.microsoft.com/office/powerpoint/2010/main" val="21931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8CA58-FA46-4280-83C4-DEAE0388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E91F5-AE7E-45FC-8E72-274738EC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Offline Self-Assessment</a:t>
            </a:r>
            <a:br>
              <a:rPr lang="en-US" sz="3200" dirty="0"/>
            </a:br>
            <a:r>
              <a:rPr lang="en-US" sz="2000" dirty="0"/>
              <a:t>Rate each statement 0-3 with 3 being the highest, then sum each section</a:t>
            </a:r>
            <a:endParaRPr lang="en-US" sz="3200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B4E8822-1986-49C1-A9E0-1E47D1305F60}"/>
              </a:ext>
            </a:extLst>
          </p:cNvPr>
          <p:cNvSpPr txBox="1">
            <a:spLocks/>
          </p:cNvSpPr>
          <p:nvPr/>
        </p:nvSpPr>
        <p:spPr>
          <a:xfrm>
            <a:off x="540827" y="1226331"/>
            <a:ext cx="10956909" cy="4648202"/>
          </a:xfrm>
          <a:prstGeom prst="rect">
            <a:avLst/>
          </a:prstGeom>
          <a:solidFill>
            <a:schemeClr val="bg2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 use digital technologies in your business, other than smart phones and a website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Your website is effective as a lead generation engine for your business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 proactively measure the performance of your website against key metrics like conversation rates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Your website supports ecommerce capabilities</a:t>
            </a: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cs typeface="Times New Roman" panose="02020603050405020304" pitchFamily="18" charset="0"/>
              </a:rPr>
              <a:t>___ You use digital technologies to improve integration with suppliers and procurement</a:t>
            </a: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cs typeface="Times New Roman" panose="02020603050405020304" pitchFamily="18" charset="0"/>
              </a:rPr>
              <a:t>___  SUB-TOTAL (__ of 15)</a:t>
            </a:r>
          </a:p>
          <a:p>
            <a:pPr marL="609585" indent="-533387">
              <a:lnSpc>
                <a:spcPct val="107000"/>
              </a:lnSpc>
            </a:pPr>
            <a:endParaRPr lang="en-US" dirty="0">
              <a:latin typeface="Open Sans Light" panose="020B0306030504020204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Your marketing plan includes basic digital marketing programs: email, newsletters, and social media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 use digital technologies effectively to build customers through new channels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 are confident that you are getting a desired ROI on your digital investments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 believe that your use of digital technology is a competitive advantage</a:t>
            </a:r>
            <a:endParaRPr lang="en-US" sz="2000" dirty="0"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___ You believe that your use of digital technologies is a growth-enabler for your business</a:t>
            </a:r>
          </a:p>
          <a:p>
            <a:pPr marL="609585" indent="-533387">
              <a:lnSpc>
                <a:spcPct val="107000"/>
              </a:lnSpc>
            </a:pPr>
            <a:r>
              <a:rPr lang="en-US" dirty="0">
                <a:latin typeface="Open Sans Light" panose="020B0306030504020204"/>
                <a:cs typeface="Times New Roman" panose="02020603050405020304" pitchFamily="18" charset="0"/>
              </a:rPr>
              <a:t>___  SUB-TOTAL (__ of 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E4C64-827D-4A5A-9494-4CDADC98D8CC}"/>
              </a:ext>
            </a:extLst>
          </p:cNvPr>
          <p:cNvSpPr txBox="1"/>
          <p:nvPr/>
        </p:nvSpPr>
        <p:spPr>
          <a:xfrm>
            <a:off x="1540055" y="5925623"/>
            <a:ext cx="961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/>
                </a:solidFill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Use the provided spreadsheet on the next page to enter and chart your performance</a:t>
            </a:r>
            <a:endParaRPr lang="en-US" b="1" i="1" dirty="0">
              <a:solidFill>
                <a:schemeClr val="accent2"/>
              </a:solidFill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5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8CA58-FA46-4280-83C4-DEAE0388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E91F5-AE7E-45FC-8E72-274738EC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Self-Assessment: Plot Your Performance</a:t>
            </a:r>
            <a:br>
              <a:rPr lang="en-US" sz="3200" dirty="0"/>
            </a:br>
            <a:r>
              <a:rPr lang="en-US" sz="2000" dirty="0"/>
              <a:t>(Each statement is worth up to 3 points)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E4C64-827D-4A5A-9494-4CDADC98D8CC}"/>
              </a:ext>
            </a:extLst>
          </p:cNvPr>
          <p:cNvSpPr txBox="1"/>
          <p:nvPr/>
        </p:nvSpPr>
        <p:spPr>
          <a:xfrm>
            <a:off x="144385" y="1592716"/>
            <a:ext cx="19651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Enter your data by right-clicking on the chart. Enter your scores (0-3) into the “Edit Data” option. A “3” is the highest score.</a:t>
            </a:r>
          </a:p>
          <a:p>
            <a:pPr algn="ctr"/>
            <a:endParaRPr lang="en-US" sz="1600" dirty="0">
              <a:solidFill>
                <a:schemeClr val="accent2"/>
              </a:solidFill>
              <a:latin typeface="Open Sans Light" panose="020B03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Open Sans Light" panose="020B0306030504020204"/>
                <a:ea typeface="Calibri" panose="020F0502020204030204" pitchFamily="34" charset="0"/>
                <a:cs typeface="Times New Roman" panose="02020603050405020304" pitchFamily="18" charset="0"/>
              </a:rPr>
              <a:t>Your totals will plot automatically on the Performance Map.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91BCF2D-B208-4E83-9800-4A410F35B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395412"/>
              </p:ext>
            </p:extLst>
          </p:nvPr>
        </p:nvGraphicFramePr>
        <p:xfrm>
          <a:off x="2032000" y="10405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5550A7-16F4-407B-879B-2632586E772F}"/>
              </a:ext>
            </a:extLst>
          </p:cNvPr>
          <p:cNvSpPr/>
          <p:nvPr/>
        </p:nvSpPr>
        <p:spPr>
          <a:xfrm>
            <a:off x="6344654" y="1604211"/>
            <a:ext cx="3641558" cy="2093494"/>
          </a:xfrm>
          <a:prstGeom prst="rect">
            <a:avLst/>
          </a:prstGeom>
          <a:noFill/>
          <a:ln w="38100">
            <a:solidFill>
              <a:srgbClr val="F26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4D1B3-72A0-48EB-B9C8-DBACE72D6A5D}"/>
              </a:ext>
            </a:extLst>
          </p:cNvPr>
          <p:cNvSpPr txBox="1"/>
          <p:nvPr/>
        </p:nvSpPr>
        <p:spPr>
          <a:xfrm>
            <a:off x="10299032" y="1592716"/>
            <a:ext cx="1498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If you are in this box, great job!  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If you are to the left or below, we recommend you start addressing the gaps immediately.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7F95465-5B1B-4710-AA57-C8392A04824E}"/>
              </a:ext>
            </a:extLst>
          </p:cNvPr>
          <p:cNvSpPr/>
          <p:nvPr/>
        </p:nvSpPr>
        <p:spPr>
          <a:xfrm flipH="1">
            <a:off x="9986212" y="2397618"/>
            <a:ext cx="256672" cy="3651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68884" y="1715908"/>
            <a:ext cx="3099560" cy="171309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354911"/>
              </p:ext>
            </p:extLst>
          </p:nvPr>
        </p:nvGraphicFramePr>
        <p:xfrm>
          <a:off x="1972614" y="1252539"/>
          <a:ext cx="8276701" cy="427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77" y="31925"/>
            <a:ext cx="8989855" cy="1002502"/>
          </a:xfrm>
        </p:spPr>
        <p:txBody>
          <a:bodyPr>
            <a:normAutofit/>
          </a:bodyPr>
          <a:lstStyle/>
          <a:p>
            <a:r>
              <a:rPr lang="en-US" sz="2800" dirty="0"/>
              <a:t>Wherever you are on this map, you need a plan for ongoing performance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778" y="2979855"/>
            <a:ext cx="157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Business</a:t>
            </a:r>
          </a:p>
          <a:p>
            <a:r>
              <a:rPr lang="en-US" sz="2400" dirty="0"/>
              <a:t>Growth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2227" y="5431082"/>
            <a:ext cx="219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Digital Maturity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010E7-B879-404D-9187-095691109AE2}"/>
              </a:ext>
            </a:extLst>
          </p:cNvPr>
          <p:cNvSpPr txBox="1"/>
          <p:nvPr/>
        </p:nvSpPr>
        <p:spPr>
          <a:xfrm>
            <a:off x="7565847" y="2270931"/>
            <a:ext cx="212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Performance with Highest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96D72-B91B-4015-9C5F-89E36A84360A}"/>
              </a:ext>
            </a:extLst>
          </p:cNvPr>
          <p:cNvSpPr txBox="1"/>
          <p:nvPr/>
        </p:nvSpPr>
        <p:spPr>
          <a:xfrm>
            <a:off x="3228437" y="2270931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Else Can Digital do for You?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62057-D603-4BA9-92E9-05A51FCD5C00}"/>
              </a:ext>
            </a:extLst>
          </p:cNvPr>
          <p:cNvSpPr txBox="1"/>
          <p:nvPr/>
        </p:nvSpPr>
        <p:spPr>
          <a:xfrm>
            <a:off x="3279235" y="3913469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“Time to Get Moving” Quadrant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A1C0AC-4316-4572-959B-2ED29291F576}"/>
              </a:ext>
            </a:extLst>
          </p:cNvPr>
          <p:cNvSpPr txBox="1"/>
          <p:nvPr/>
        </p:nvSpPr>
        <p:spPr>
          <a:xfrm>
            <a:off x="7648035" y="3732907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 You Investing in the Highest Return Digital Programs?</a:t>
            </a:r>
          </a:p>
        </p:txBody>
      </p:sp>
    </p:spTree>
    <p:extLst>
      <p:ext uri="{BB962C8B-B14F-4D97-AF65-F5344CB8AC3E}">
        <p14:creationId xmlns:p14="http://schemas.microsoft.com/office/powerpoint/2010/main" val="120553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860C-3944-9D4C-A5BB-673EA5501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291" y="1034428"/>
            <a:ext cx="7171708" cy="4763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Two eBooks: </a:t>
            </a:r>
          </a:p>
          <a:p>
            <a:pPr marL="0" indent="0">
              <a:buNone/>
            </a:pPr>
            <a:r>
              <a:rPr lang="en-US" sz="1800" dirty="0"/>
              <a:t>The Digital Growth Imperative for SMBs</a:t>
            </a:r>
            <a:endParaRPr lang="en-US" sz="1800" baseline="30000" dirty="0"/>
          </a:p>
          <a:p>
            <a:pPr lvl="1"/>
            <a:r>
              <a:rPr lang="en-US" sz="1400" dirty="0">
                <a:hlinkClick r:id="rId3"/>
              </a:rPr>
              <a:t>https://contact.chiefoutsiders.com/digital-growth-imperative-ebook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Building an Intelligent Sales Pipeline</a:t>
            </a:r>
          </a:p>
          <a:p>
            <a:pPr lvl="1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Your Lead Generation and Qualification Processes eBook | Chief Outsiders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Article</a:t>
            </a:r>
          </a:p>
          <a:p>
            <a:pPr lvl="1"/>
            <a:r>
              <a:rPr lang="en-US" sz="1400" dirty="0">
                <a:hlinkClick r:id="rId5"/>
              </a:rPr>
              <a:t>It’s Not Too Late to “Act Digital” (chiefoutsiders.com)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Podcasts: The Practical CMO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https://thepracticalcmo.com/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80CCD-525F-F94A-9818-BC98B040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7" y="31925"/>
            <a:ext cx="8941728" cy="1002502"/>
          </a:xfrm>
        </p:spPr>
        <p:txBody>
          <a:bodyPr>
            <a:normAutofit/>
          </a:bodyPr>
          <a:lstStyle/>
          <a:p>
            <a:r>
              <a:rPr lang="en-US" sz="3200" dirty="0"/>
              <a:t>Check Out these Free Resources below:</a:t>
            </a:r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6C65AF2-D9B0-41CF-8253-63E1741B8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054" y="1431039"/>
            <a:ext cx="3429000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62C909-93F7-435D-89CC-1665C184C19C}"/>
              </a:ext>
            </a:extLst>
          </p:cNvPr>
          <p:cNvSpPr/>
          <p:nvPr/>
        </p:nvSpPr>
        <p:spPr>
          <a:xfrm>
            <a:off x="7496978" y="4869752"/>
            <a:ext cx="4775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Mark Coronna</a:t>
            </a:r>
          </a:p>
          <a:p>
            <a:pPr algn="ctr"/>
            <a:r>
              <a:rPr lang="en-US" sz="1600" b="1" dirty="0"/>
              <a:t>Area Managing Partner &amp; CMO</a:t>
            </a:r>
          </a:p>
          <a:p>
            <a:pPr algn="ctr"/>
            <a:r>
              <a:rPr lang="en-US" sz="1600" b="1" dirty="0"/>
              <a:t>Chief Outsiders</a:t>
            </a:r>
          </a:p>
          <a:p>
            <a:pPr algn="ctr"/>
            <a:r>
              <a:rPr lang="en-US" sz="1200" b="1" u="sng" dirty="0">
                <a:hlinkClick r:id="rId8"/>
              </a:rPr>
              <a:t>https://www.chiefoutsiders.com/profile/mark-coronna</a:t>
            </a:r>
            <a:endParaRPr lang="en-US" sz="1200" u="sng" dirty="0"/>
          </a:p>
          <a:p>
            <a:pPr algn="ctr"/>
            <a:r>
              <a:rPr lang="en-US" sz="12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mcoronna@chiefoutsiders.com</a:t>
            </a:r>
            <a:endParaRPr lang="en-US" sz="1200" b="1" dirty="0">
              <a:solidFill>
                <a:schemeClr val="accent1"/>
              </a:solidFill>
            </a:endParaRPr>
          </a:p>
          <a:p>
            <a:pPr algn="ctr"/>
            <a:r>
              <a:rPr lang="en-US" sz="1200" b="1" dirty="0">
                <a:hlinkClick r:id="rId10"/>
              </a:rPr>
              <a:t>https://www.linkedin.com/in/markcoronna/</a:t>
            </a:r>
            <a:endParaRPr lang="en-US" sz="1200" b="1" dirty="0"/>
          </a:p>
          <a:p>
            <a:pPr algn="ctr"/>
            <a:r>
              <a:rPr lang="en-US" sz="1200" b="1" dirty="0"/>
              <a:t>612.554.0081</a:t>
            </a:r>
            <a:endParaRPr lang="en-US" sz="12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04DAE3C-8E32-445A-9FA5-7B4A5B43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58" y="6356350"/>
            <a:ext cx="2743200" cy="365125"/>
          </a:xfrm>
        </p:spPr>
        <p:txBody>
          <a:bodyPr/>
          <a:lstStyle/>
          <a:p>
            <a:fld id="{71521E7C-B91D-4298-808D-9EBF05B131D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99E2A-8A08-634C-9562-0C05890EF7E3}"/>
              </a:ext>
            </a:extLst>
          </p:cNvPr>
          <p:cNvSpPr/>
          <p:nvPr/>
        </p:nvSpPr>
        <p:spPr>
          <a:xfrm>
            <a:off x="158393" y="5676920"/>
            <a:ext cx="7274468" cy="469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 me directly for a complimentary Self-Assessment Debrief call</a:t>
            </a:r>
          </a:p>
        </p:txBody>
      </p:sp>
    </p:spTree>
    <p:extLst>
      <p:ext uri="{BB962C8B-B14F-4D97-AF65-F5344CB8AC3E}">
        <p14:creationId xmlns:p14="http://schemas.microsoft.com/office/powerpoint/2010/main" val="3671444271"/>
      </p:ext>
    </p:extLst>
  </p:cSld>
  <p:clrMapOvr>
    <a:masterClrMapping/>
  </p:clrMapOvr>
</p:sld>
</file>

<file path=ppt/theme/theme1.xml><?xml version="1.0" encoding="utf-8"?>
<a:theme xmlns:a="http://schemas.openxmlformats.org/drawingml/2006/main" name="CO Theme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702</Words>
  <Application>Microsoft Office PowerPoint</Application>
  <PresentationFormat>Widescreen</PresentationFormat>
  <Paragraphs>90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 Light</vt:lpstr>
      <vt:lpstr>Open Sans Light</vt:lpstr>
      <vt:lpstr>CO Theme 2019</vt:lpstr>
      <vt:lpstr> Digitally-Enabled Business Transformation:  Self-Assessment of Growth and Digital Maturity </vt:lpstr>
      <vt:lpstr>Offline Self-Assessment Rate each statement 0-3 with 3 being the highest, then sum each section</vt:lpstr>
      <vt:lpstr>Self-Assessment: Plot Your Performance (Each statement is worth up to 3 points)</vt:lpstr>
      <vt:lpstr>Wherever you are on this map, you need a plan for ongoing performance improvement</vt:lpstr>
      <vt:lpstr>Check Out these Free Resources below: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Sales Funnel is Dead!  Adopting a Better Model:  The Intelligent Sales Pipelinetm</dc:title>
  <dc:creator>Mark Coronna</dc:creator>
  <cp:lastModifiedBy>Mark Coronna</cp:lastModifiedBy>
  <cp:revision>174</cp:revision>
  <cp:lastPrinted>2021-03-24T16:54:21Z</cp:lastPrinted>
  <dcterms:created xsi:type="dcterms:W3CDTF">2020-03-25T16:35:44Z</dcterms:created>
  <dcterms:modified xsi:type="dcterms:W3CDTF">2021-03-25T15:32:12Z</dcterms:modified>
</cp:coreProperties>
</file>